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</p:sldIdLst>
  <p:sldSz cy="5143500" cx="9144000"/>
  <p:notesSz cx="6858000" cy="9144000"/>
  <p:embeddedFontLst>
    <p:embeddedFont>
      <p:font typeface="Raleway"/>
      <p:regular r:id="rId65"/>
      <p:bold r:id="rId66"/>
      <p:italic r:id="rId67"/>
      <p:boldItalic r:id="rId68"/>
    </p:embeddedFont>
    <p:embeddedFont>
      <p:font typeface="Noto Sans KR"/>
      <p:regular r:id="rId69"/>
      <p:bold r:id="rId70"/>
    </p:embeddedFont>
    <p:embeddedFont>
      <p:font typeface="Lato"/>
      <p:regular r:id="rId71"/>
      <p:bold r:id="rId72"/>
      <p:italic r:id="rId73"/>
      <p:boldItalic r:id="rId74"/>
    </p:embeddedFont>
    <p:embeddedFont>
      <p:font typeface="IBM Plex Sans KR"/>
      <p:regular r:id="rId75"/>
      <p:bold r:id="rId7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8EE6C94-AD50-4A4A-AF59-B49B96770E1F}">
  <a:tblStyle styleId="{98EE6C94-AD50-4A4A-AF59-B49B96770E1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Lato-italic.fntdata"/><Relationship Id="rId72" Type="http://schemas.openxmlformats.org/officeDocument/2006/relationships/font" Target="fonts/Lato-bold.fntdata"/><Relationship Id="rId31" Type="http://schemas.openxmlformats.org/officeDocument/2006/relationships/slide" Target="slides/slide25.xml"/><Relationship Id="rId75" Type="http://schemas.openxmlformats.org/officeDocument/2006/relationships/font" Target="fonts/IBMPlexSansKR-regular.fntdata"/><Relationship Id="rId30" Type="http://schemas.openxmlformats.org/officeDocument/2006/relationships/slide" Target="slides/slide24.xml"/><Relationship Id="rId74" Type="http://schemas.openxmlformats.org/officeDocument/2006/relationships/font" Target="fonts/Lato-boldItalic.fntdata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76" Type="http://schemas.openxmlformats.org/officeDocument/2006/relationships/font" Target="fonts/IBMPlexSansKR-bold.fnt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Lato-regular.fntdata"/><Relationship Id="rId70" Type="http://schemas.openxmlformats.org/officeDocument/2006/relationships/font" Target="fonts/NotoSansKR-bold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font" Target="fonts/Raleway-bold.fntdata"/><Relationship Id="rId21" Type="http://schemas.openxmlformats.org/officeDocument/2006/relationships/slide" Target="slides/slide15.xml"/><Relationship Id="rId65" Type="http://schemas.openxmlformats.org/officeDocument/2006/relationships/font" Target="fonts/Raleway-regular.fntdata"/><Relationship Id="rId24" Type="http://schemas.openxmlformats.org/officeDocument/2006/relationships/slide" Target="slides/slide18.xml"/><Relationship Id="rId68" Type="http://schemas.openxmlformats.org/officeDocument/2006/relationships/font" Target="fonts/Raleway-boldItalic.fntdata"/><Relationship Id="rId23" Type="http://schemas.openxmlformats.org/officeDocument/2006/relationships/slide" Target="slides/slide17.xml"/><Relationship Id="rId67" Type="http://schemas.openxmlformats.org/officeDocument/2006/relationships/font" Target="fonts/Raleway-italic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NotoSansKR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4e6149ed9f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4e6149ed9f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12529d17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12529d17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12529d179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512529d17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512529d17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512529d17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4d879e3379_1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4d879e3379_1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4d879e3379_1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4d879e3379_1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12529d1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512529d1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4e6149ed9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4e6149ed9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4e6149ed9f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4e6149ed9f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12529d179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12529d179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4e6149ed9f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4e6149ed9f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4d09e54c96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4d09e54c96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512529d179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512529d179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4e6149ed9f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4e6149ed9f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12529d179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512529d179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4e6149ed9f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4e6149ed9f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4e6149ed9f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4e6149ed9f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4e6149ed9f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4e6149ed9f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12529d179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512529d179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512529d179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512529d179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512529d179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512529d179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4e6149ed9f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4e6149ed9f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4e6149ed9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4e6149ed9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4e6149ed9f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4e6149ed9f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512529d179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512529d179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4e6149ed9f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4e6149ed9f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12529d179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512529d179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512529d179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512529d179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4e6149ed9f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4e6149ed9f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4e6149ed9f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4e6149ed9f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512529d179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512529d179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4e6149ed9f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4e6149ed9f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512529d179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512529d179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4e6149ed9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4e6149ed9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512529d179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512529d179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512529d179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512529d179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4e6149ed9f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4e6149ed9f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4e6149ed9f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4e6149ed9f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512529d179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512529d179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512529d179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512529d179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512529d179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512529d179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4e6149ed9f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4e6149ed9f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512529d179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512529d179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512529d179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512529d179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4d09e54c96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4d09e54c96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512529d179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512529d179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4e6149ed9f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4e6149ed9f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4e6149ed9f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4e6149ed9f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4e6149ed9f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4e6149ed9f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4e6149ed9f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4e6149ed9f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4e6149ed9f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4e6149ed9f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4e6149ed9f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4e6149ed9f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4e6149ed9f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4e6149ed9f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4e6149ed9f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4e6149ed9f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12529d17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12529d17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12529d179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12529d179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12529d179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12529d179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12529d17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12529d17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 rot="10800000"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" name="Google Shape;11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" name="Google Shape;13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/>
          <p:nvPr/>
        </p:nvSpPr>
        <p:spPr>
          <a:xfrm>
            <a:off x="0" y="0"/>
            <a:ext cx="3338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" name="Google Shape;71;p11"/>
          <p:cNvGrpSpPr/>
          <p:nvPr/>
        </p:nvGrpSpPr>
        <p:grpSpPr>
          <a:xfrm>
            <a:off x="496341" y="1198531"/>
            <a:ext cx="381291" cy="45826"/>
            <a:chOff x="4580561" y="2589004"/>
            <a:chExt cx="1064464" cy="25200"/>
          </a:xfrm>
        </p:grpSpPr>
        <p:sp>
          <p:nvSpPr>
            <p:cNvPr id="72" name="Google Shape;72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" name="Google Shape;74;p11"/>
          <p:cNvSpPr txBox="1"/>
          <p:nvPr>
            <p:ph type="title"/>
          </p:nvPr>
        </p:nvSpPr>
        <p:spPr>
          <a:xfrm>
            <a:off x="333306" y="1312300"/>
            <a:ext cx="27618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1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1" name="Google Shape;81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" name="Google Shape;83;p13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999999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8" name="Google Shape;18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20" name="Google Shape;20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섹션 헤더 2">
  <p:cSld name="SECTION_HEADER_2"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4" name="Google Shape;24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25" name="Google Shape;25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26" name="Google Shape;26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Noto Sans KR"/>
              <a:buNone/>
              <a:defRPr sz="36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Noto Sans KR"/>
              <a:buNone/>
              <a:defRPr sz="36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Noto Sans KR"/>
              <a:buNone/>
              <a:defRPr sz="36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Noto Sans KR"/>
              <a:buNone/>
              <a:defRPr sz="36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Noto Sans KR"/>
              <a:buNone/>
              <a:defRPr sz="36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Noto Sans KR"/>
              <a:buNone/>
              <a:defRPr sz="36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Noto Sans KR"/>
              <a:buNone/>
              <a:defRPr sz="36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Noto Sans KR"/>
              <a:buNone/>
              <a:defRPr sz="36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Noto Sans KR"/>
              <a:buNone/>
              <a:defRPr sz="36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섹션 헤더 1">
  <p:cSld name="SECTION_HEADER_1">
    <p:bg>
      <p:bgPr>
        <a:solidFill>
          <a:srgbClr val="93C47D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0" name="Google Shape;30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" name="Google Shape;32;p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KR"/>
              <a:buNone/>
              <a:defRPr sz="36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KR"/>
              <a:buNone/>
              <a:defRPr sz="36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KR"/>
              <a:buNone/>
              <a:defRPr sz="36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KR"/>
              <a:buNone/>
              <a:defRPr sz="36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KR"/>
              <a:buNone/>
              <a:defRPr sz="36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KR"/>
              <a:buNone/>
              <a:defRPr sz="36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KR"/>
              <a:buNone/>
              <a:defRPr sz="36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KR"/>
              <a:buNone/>
              <a:defRPr sz="36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KR"/>
              <a:buNone/>
              <a:defRPr sz="36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6"/>
          <p:cNvGrpSpPr/>
          <p:nvPr/>
        </p:nvGrpSpPr>
        <p:grpSpPr>
          <a:xfrm flipH="1" rot="10800000">
            <a:off x="847807" y="962810"/>
            <a:ext cx="745763" cy="63050"/>
            <a:chOff x="4580561" y="2589004"/>
            <a:chExt cx="1064464" cy="25200"/>
          </a:xfrm>
        </p:grpSpPr>
        <p:sp>
          <p:nvSpPr>
            <p:cNvPr id="37" name="Google Shape;37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" name="Google Shape;44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/>
          <p:nvPr/>
        </p:nvSpPr>
        <p:spPr>
          <a:xfrm>
            <a:off x="0" y="0"/>
            <a:ext cx="9144000" cy="80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8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" name="Google Shape;57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8" name="Google Shape;58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1" name="Google Shape;61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65" name="Google Shape;65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Google Shape;67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PyQt6 </a:t>
            </a: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기반 계산기 시스템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3" name="Google Shape;93;p15"/>
          <p:cNvSpPr txBox="1"/>
          <p:nvPr>
            <p:ph idx="1" type="subTitle"/>
          </p:nvPr>
        </p:nvSpPr>
        <p:spPr>
          <a:xfrm>
            <a:off x="767850" y="2148750"/>
            <a:ext cx="81114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괄호 처리, 연산자 우선순위, 상태 기반 입력 흐름을 지원하는 GUI 계산기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입력-연산 파이프라인</a:t>
            </a:r>
            <a:endParaRPr/>
          </a:p>
        </p:txBody>
      </p:sp>
      <p:graphicFrame>
        <p:nvGraphicFramePr>
          <p:cNvPr id="170" name="Google Shape;170;p24"/>
          <p:cNvGraphicFramePr/>
          <p:nvPr/>
        </p:nvGraphicFramePr>
        <p:xfrm>
          <a:off x="3240000" y="13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{98EE6C94-AD50-4A4A-AF59-B49B96770E1F}</a:tableStyleId>
              </a:tblPr>
              <a:tblGrid>
                <a:gridCol w="1521100"/>
                <a:gridCol w="4008500"/>
              </a:tblGrid>
              <a:tr h="44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내용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highlight>
                            <a:srgbClr val="EFEFE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to_postfix()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함수에서 후위 표기법으로 변환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highlight>
                            <a:srgbClr val="EFEFE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evaluate_postfix()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함수에서 스택 계산 수행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연산자 우선순위 적용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◦ 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highlight>
                            <a:srgbClr val="EFEFE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*, /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에 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highlight>
                            <a:srgbClr val="EFEFE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+, - 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보다 높은 우선순위 적용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괄호 중첩, 소수점 연산 등 복합 수식 지원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효과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복잡한 수식도 정확하게 계산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표준 계산기 수준의 수식 평가 기능 구현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171" name="Google Shape;171;p24"/>
          <p:cNvGrpSpPr/>
          <p:nvPr/>
        </p:nvGrpSpPr>
        <p:grpSpPr>
          <a:xfrm>
            <a:off x="397141" y="1070073"/>
            <a:ext cx="2368815" cy="3866919"/>
            <a:chOff x="319200" y="1227675"/>
            <a:chExt cx="2659200" cy="3518900"/>
          </a:xfrm>
        </p:grpSpPr>
        <p:sp>
          <p:nvSpPr>
            <p:cNvPr id="172" name="Google Shape;172;p24"/>
            <p:cNvSpPr/>
            <p:nvPr/>
          </p:nvSpPr>
          <p:spPr>
            <a:xfrm>
              <a:off x="319200" y="1227675"/>
              <a:ext cx="2659200" cy="423300"/>
            </a:xfrm>
            <a:prstGeom prst="roundRect">
              <a:avLst>
                <a:gd fmla="val 16667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43434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숫자/연산자 입력</a:t>
              </a:r>
              <a:endParaRPr b="1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73" name="Google Shape;173;p24"/>
            <p:cNvSpPr/>
            <p:nvPr/>
          </p:nvSpPr>
          <p:spPr>
            <a:xfrm>
              <a:off x="319200" y="2001575"/>
              <a:ext cx="2659200" cy="423300"/>
            </a:xfrm>
            <a:prstGeom prst="roundRect">
              <a:avLst>
                <a:gd fmla="val 16667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43434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tokens 리스트에 저장</a:t>
              </a:r>
              <a:endParaRPr b="1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74" name="Google Shape;174;p24"/>
            <p:cNvSpPr/>
            <p:nvPr/>
          </p:nvSpPr>
          <p:spPr>
            <a:xfrm>
              <a:off x="319200" y="2775475"/>
              <a:ext cx="2659200" cy="423300"/>
            </a:xfrm>
            <a:prstGeom prst="roundRect">
              <a:avLst>
                <a:gd fmla="val 16667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43434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후위 표기법으로 변환</a:t>
              </a:r>
              <a:endParaRPr b="1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75" name="Google Shape;175;p24"/>
            <p:cNvSpPr/>
            <p:nvPr/>
          </p:nvSpPr>
          <p:spPr>
            <a:xfrm>
              <a:off x="319200" y="3549375"/>
              <a:ext cx="2659200" cy="423300"/>
            </a:xfrm>
            <a:prstGeom prst="roundRect">
              <a:avLst>
                <a:gd fmla="val 16667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43434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스택 기반 계산</a:t>
              </a:r>
              <a:endParaRPr b="1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76" name="Google Shape;176;p24"/>
            <p:cNvSpPr/>
            <p:nvPr/>
          </p:nvSpPr>
          <p:spPr>
            <a:xfrm>
              <a:off x="319200" y="4323275"/>
              <a:ext cx="2659200" cy="423300"/>
            </a:xfrm>
            <a:prstGeom prst="roundRect">
              <a:avLst>
                <a:gd fmla="val 16667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43434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결과 출력</a:t>
              </a:r>
              <a:endParaRPr b="1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77" name="Google Shape;177;p24"/>
            <p:cNvSpPr/>
            <p:nvPr/>
          </p:nvSpPr>
          <p:spPr>
            <a:xfrm>
              <a:off x="1476750" y="1703875"/>
              <a:ext cx="344100" cy="2448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8" name="Google Shape;178;p24"/>
            <p:cNvSpPr/>
            <p:nvPr/>
          </p:nvSpPr>
          <p:spPr>
            <a:xfrm>
              <a:off x="1476750" y="2477775"/>
              <a:ext cx="344100" cy="2448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9" name="Google Shape;179;p24"/>
            <p:cNvSpPr/>
            <p:nvPr/>
          </p:nvSpPr>
          <p:spPr>
            <a:xfrm>
              <a:off x="1476750" y="3251675"/>
              <a:ext cx="344100" cy="2448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1476750" y="4025575"/>
              <a:ext cx="344100" cy="2448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QTimer </a:t>
            </a:r>
            <a:r>
              <a:rPr lang="ko"/>
              <a:t>기반 UX 개선</a:t>
            </a:r>
            <a:endParaRPr/>
          </a:p>
        </p:txBody>
      </p:sp>
      <p:graphicFrame>
        <p:nvGraphicFramePr>
          <p:cNvPr id="186" name="Google Shape;186;p25"/>
          <p:cNvGraphicFramePr/>
          <p:nvPr/>
        </p:nvGraphicFramePr>
        <p:xfrm>
          <a:off x="3240000" y="13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{98EE6C94-AD50-4A4A-AF59-B49B96770E1F}</a:tableStyleId>
              </a:tblPr>
              <a:tblGrid>
                <a:gridCol w="1521100"/>
                <a:gridCol w="4008500"/>
              </a:tblGrid>
              <a:tr h="82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내용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입력 오류 발생 시 메시지 출력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◦textBrowser.setText()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2초 후 자동 메시지 삭제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◦QTimer.singleshot()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메시지 출력 대상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개수 불일치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중복 소수점 입력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연산자 중복 입력 등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UX 개선 효과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오류 메시지 수동 제거 불필요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자연스럽고 끊김 없는 입력 흐름 유지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사용자 실수는 알려주되, 흐름은 방해하지 않음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87" name="Google Shape;18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150" y="1070075"/>
            <a:ext cx="2368900" cy="3866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</a:t>
            </a: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lang="ko"/>
              <a:t>기능 구현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</a:t>
            </a:r>
            <a:endParaRPr/>
          </a:p>
        </p:txBody>
      </p:sp>
      <p:graphicFrame>
        <p:nvGraphicFramePr>
          <p:cNvPr id="203" name="Google Shape;203;p28"/>
          <p:cNvGraphicFramePr/>
          <p:nvPr/>
        </p:nvGraphicFramePr>
        <p:xfrm>
          <a:off x="288325" y="1065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{98EE6C94-AD50-4A4A-AF59-B49B96770E1F}</a:tableStyleId>
              </a:tblPr>
              <a:tblGrid>
                <a:gridCol w="382850"/>
                <a:gridCol w="2052525"/>
                <a:gridCol w="828375"/>
                <a:gridCol w="5266525"/>
              </a:tblGrid>
              <a:tr h="25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#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분류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System Requirements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hMerge="1"/>
              </a:tr>
              <a:tr h="38850">
                <a:tc rowSpan="6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rowSpan="6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 처리 기능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SR_01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숫자를 입력하는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소수점을 입력하고 중복을 방지하는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± 부호를 토글하는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SR_04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연산자를 입력하고 중복을 처리하는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괄호를 입력하고 곱셈을 자동 처리하는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SR_06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괄호의 개수를 검증하고 빈 괄호를 방지하는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5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 및 상태 초기화 기능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SR_07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후 새로운 입력을 초기화하는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SR_08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전체 초기화(AC) 또는 부분 삭제(C)를 수행하는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</a:t>
            </a:r>
            <a:r>
              <a:rPr lang="ko"/>
              <a:t> 기능</a:t>
            </a:r>
            <a:endParaRPr/>
          </a:p>
        </p:txBody>
      </p:sp>
      <p:graphicFrame>
        <p:nvGraphicFramePr>
          <p:cNvPr id="209" name="Google Shape;209;p29"/>
          <p:cNvGraphicFramePr/>
          <p:nvPr/>
        </p:nvGraphicFramePr>
        <p:xfrm>
          <a:off x="288325" y="1065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{98EE6C94-AD50-4A4A-AF59-B49B96770E1F}</a:tableStyleId>
              </a:tblPr>
              <a:tblGrid>
                <a:gridCol w="382850"/>
                <a:gridCol w="2052525"/>
                <a:gridCol w="828375"/>
                <a:gridCol w="5266525"/>
              </a:tblGrid>
              <a:tr h="25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#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분류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System Requirements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hMerge="1"/>
              </a:tr>
              <a:tr h="38850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처리 기능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SR_09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중위 수식을 후위 표기법으로 변환하는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SR_10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후위 표기 수식을 스택으로 계산하는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SR_11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괄호와 연산자를 자동 보완하는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50">
                <a:tc row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row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예외 처리 및 결과 출력 기능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SR_12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에러 발생 시 오류 메시지를 출력하는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SR_13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 UX 보완 메시지를 출력하는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SR_14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수식과 결과를 라인에 나누어 출력하는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SR_15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정수 결과 시 .0을 제거하여 출력하는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입력 처리 기능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SR_01. 숫자(0-9)를 입력하는 기능</a:t>
            </a:r>
            <a:endParaRPr/>
          </a:p>
        </p:txBody>
      </p:sp>
      <p:graphicFrame>
        <p:nvGraphicFramePr>
          <p:cNvPr id="220" name="Google Shape;220;p31"/>
          <p:cNvGraphicFramePr/>
          <p:nvPr/>
        </p:nvGraphicFramePr>
        <p:xfrm>
          <a:off x="838550" y="440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{98EE6C94-AD50-4A4A-AF59-B49B96770E1F}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0~9 숫자 버튼 클릭 시 숫자를 current_input에 추가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1" name="Google Shape;221;p31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2" name="Google Shape;2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22" y="992596"/>
            <a:ext cx="1960950" cy="3198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626" y="956558"/>
            <a:ext cx="1960950" cy="3198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SR_01. 숫자(0-9)를 입력하는 기능</a:t>
            </a:r>
            <a:endParaRPr/>
          </a:p>
        </p:txBody>
      </p:sp>
      <p:graphicFrame>
        <p:nvGraphicFramePr>
          <p:cNvPr id="229" name="Google Shape;229;p32"/>
          <p:cNvGraphicFramePr/>
          <p:nvPr/>
        </p:nvGraphicFramePr>
        <p:xfrm>
          <a:off x="488325" y="116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{98EE6C94-AD50-4A4A-AF59-B49B96770E1F}</a:tableStyleId>
              </a:tblPr>
              <a:tblGrid>
                <a:gridCol w="2214350"/>
                <a:gridCol w="5835400"/>
              </a:tblGrid>
              <a:tr h="32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적용 조건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READY, INPUTTING, CALCULATED 상태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32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로직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컨트롤러에서 handle_digit() 호출 시 model.input_digit()로 위임하여 current_input 업데이트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447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예외 처리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최대 20자리까지 입력 제한 (len &lt; 20)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에러 상태 시 초기화 후 입력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596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UX 의도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계산 완료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이후에도 자연스럽게 새로운 수 입력 가능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실수로 긴 숫자 입력 방지 → UX 안전성 확보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초기화 없이 지속적인 입력 가능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→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흐름 끊김 방지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SR_02. </a:t>
            </a:r>
            <a:r>
              <a:rPr lang="ko"/>
              <a:t>소수점을 입력하고 중복을 방지하는 기능</a:t>
            </a:r>
            <a:endParaRPr/>
          </a:p>
        </p:txBody>
      </p:sp>
      <p:graphicFrame>
        <p:nvGraphicFramePr>
          <p:cNvPr id="235" name="Google Shape;235;p33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{98EE6C94-AD50-4A4A-AF59-B49B96770E1F}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‘.’ 버튼 입력 시 ‘0.’ 또는 ‘-0.’으로 자동 보완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소수점 중복 입력 차단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36" name="Google Shape;236;p33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7" name="Google Shape;2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22" y="992596"/>
            <a:ext cx="1960950" cy="3198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625" y="956560"/>
            <a:ext cx="1960950" cy="3198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1. </a:t>
            </a:r>
            <a:r>
              <a:rPr lang="ko"/>
              <a:t>GUI 화면 구성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SR_02. 소수점을 입력하고 중복을 방지하는 기능</a:t>
            </a:r>
            <a:endParaRPr/>
          </a:p>
        </p:txBody>
      </p:sp>
      <p:graphicFrame>
        <p:nvGraphicFramePr>
          <p:cNvPr id="244" name="Google Shape;244;p34"/>
          <p:cNvGraphicFramePr/>
          <p:nvPr/>
        </p:nvGraphicFramePr>
        <p:xfrm>
          <a:off x="488325" y="116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{98EE6C94-AD50-4A4A-AF59-B49B96770E1F}</a:tableStyleId>
              </a:tblPr>
              <a:tblGrid>
                <a:gridCol w="2214350"/>
                <a:gridCol w="5835400"/>
              </a:tblGrid>
              <a:tr h="233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적용 조건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READY, INPUTTING, CALCULATED 상태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3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로직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handle_digit(‘.’) 호출 시 → model.input_digit(‘.’) 내부에서 중복 소수점 여부 확인 및 자동 보완 수행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예외 처리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중복 입력 시 “소수점은 한 번만 입력할 수 있습니다” 메시지 출력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1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UX 의도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‘.’만 입력 시 ‘0.’으로 보완 →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편의성 제공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중복 소수점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사전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차단 →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흐름이 끊기지 않도록 함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실제 계산기와 같은 소수점 입력 UX 제공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5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SR_03. </a:t>
            </a: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± 부호를 토글하는 기능</a:t>
            </a:r>
            <a:endParaRPr/>
          </a:p>
        </p:txBody>
      </p:sp>
      <p:graphicFrame>
        <p:nvGraphicFramePr>
          <p:cNvPr id="250" name="Google Shape;250;p35"/>
          <p:cNvGraphicFramePr/>
          <p:nvPr/>
        </p:nvGraphicFramePr>
        <p:xfrm>
          <a:off x="838550" y="440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{98EE6C94-AD50-4A4A-AF59-B49B96770E1F}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부호 전환 버튼 클릭 시 현재 입력 수에 ‘-’ 부호를 토글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51" name="Google Shape;251;p35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2" name="Google Shape;25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25" y="992638"/>
            <a:ext cx="1960925" cy="3198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652" y="956601"/>
            <a:ext cx="1960925" cy="319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SR_03. </a:t>
            </a: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± 부호를 토글하는 기능</a:t>
            </a:r>
            <a:endParaRPr/>
          </a:p>
        </p:txBody>
      </p:sp>
      <p:graphicFrame>
        <p:nvGraphicFramePr>
          <p:cNvPr id="259" name="Google Shape;259;p36"/>
          <p:cNvGraphicFramePr/>
          <p:nvPr/>
        </p:nvGraphicFramePr>
        <p:xfrm>
          <a:off x="488325" y="116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{98EE6C94-AD50-4A4A-AF59-B49B96770E1F}</a:tableStyleId>
              </a:tblPr>
              <a:tblGrid>
                <a:gridCol w="2214350"/>
                <a:gridCol w="5835400"/>
              </a:tblGrid>
              <a:tr h="20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적용 조건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READY, INPUTTING, CALCULATED 상태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로직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handle_sign() → model.toggle_sign()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예외 처리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0 입력 중인 경우: ‘0’ ↔ ‘-’ 토글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계산 완료(CALCULATED) 상태에서 ± 누르면 기존 결과값을 음수로 변환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에러 상태(ERROR)에서는 초기화 후 사용 가능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4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UX 의도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일반 계산기와 유사한 부호 전환 UX 제공으로 사용자 친화성 강화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입력 상태를 유지한 채 부호만 전환되므로, 기존 숫자값은 그대로 유지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± 버튼이 독립적으로 동작하여, 계산 전에도 음수를 바로 시작할 수 있도록 유도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SR_04. </a:t>
            </a: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연산자를 입력하고 중복을 처리하는 기능</a:t>
            </a:r>
            <a:endParaRPr/>
          </a:p>
        </p:txBody>
      </p:sp>
      <p:pic>
        <p:nvPicPr>
          <p:cNvPr id="265" name="Google Shape;26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25" y="986808"/>
            <a:ext cx="1960931" cy="320463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7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67" name="Google Shape;267;p37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{98EE6C94-AD50-4A4A-AF59-B49B96770E1F}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+, -, *, / 연산자 버튼 클릭 시 현재 수식 뒤에 연산자 추가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이전에 연산자가 있으면 새 연산자로 덮어씀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68" name="Google Shape;26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652" y="956606"/>
            <a:ext cx="1960925" cy="3198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8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SR_04. </a:t>
            </a: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연산자를 입력하고 중복을 처리하는 기능</a:t>
            </a:r>
            <a:endParaRPr/>
          </a:p>
        </p:txBody>
      </p:sp>
      <p:graphicFrame>
        <p:nvGraphicFramePr>
          <p:cNvPr id="274" name="Google Shape;274;p38"/>
          <p:cNvGraphicFramePr/>
          <p:nvPr/>
        </p:nvGraphicFramePr>
        <p:xfrm>
          <a:off x="488325" y="116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{98EE6C94-AD50-4A4A-AF59-B49B96770E1F}</a:tableStyleId>
              </a:tblPr>
              <a:tblGrid>
                <a:gridCol w="2214350"/>
                <a:gridCol w="5835400"/>
              </a:tblGrid>
              <a:tr h="142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적용 조건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, CALCULATED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상태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2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로직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handle_operator() → model.input_operator()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예외 처리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연산자 연속 입력 시 마지막 연산자로 덮어쓰기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‘-’ 단독 입력은 음수 시작으로 허용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UX 의도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연산자 중복 오류를 자동으로 보정하여 계산 흐름을 유지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불완전하거나 부정확한 수식 입력을 사전에 차단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실제 계산기처럼 직관적인 입력 피드백 제공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9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80" name="Google Shape;280;p39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{98EE6C94-AD50-4A4A-AF59-B49B96770E1F}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숫자 뒤 또는 닫는 괄호 뒤에 여는 괄호 입력시 * 자동 추가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81" name="Google Shape;281;p39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SR_05. </a:t>
            </a:r>
            <a:r>
              <a:rPr lang="ko"/>
              <a:t>괄호를 입력하고 곱셈을 자동 처리하는 기능</a:t>
            </a:r>
            <a:endParaRPr/>
          </a:p>
        </p:txBody>
      </p:sp>
      <p:pic>
        <p:nvPicPr>
          <p:cNvPr id="282" name="Google Shape;28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28" y="992650"/>
            <a:ext cx="1960925" cy="319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650" y="956636"/>
            <a:ext cx="1960925" cy="3198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SR_05. 괄호를 입력하고 곱셈을 자동 처리하는 기능</a:t>
            </a:r>
            <a:endParaRPr/>
          </a:p>
        </p:txBody>
      </p:sp>
      <p:graphicFrame>
        <p:nvGraphicFramePr>
          <p:cNvPr id="289" name="Google Shape;289;p40"/>
          <p:cNvGraphicFramePr/>
          <p:nvPr/>
        </p:nvGraphicFramePr>
        <p:xfrm>
          <a:off x="488325" y="116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{98EE6C94-AD50-4A4A-AF59-B49B96770E1F}</a:tableStyleId>
              </a:tblPr>
              <a:tblGrid>
                <a:gridCol w="2214350"/>
                <a:gridCol w="5835400"/>
              </a:tblGrid>
              <a:tr h="1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적용 조건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 상태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로직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handle_lparen() → model.input_lparen()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예외 처리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괄호 앞에 숫자/닫는 괄호 → ‘*’ 자동 삽입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음수 입력 후 괄호 입력 시 → -1*( 형태로 자동 변환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시작 괄호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일 경우 곱셈 없이 입력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UX 의도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암묵적으로 생략된 곱셈 기호(*)를 자동 삽입하여 수식 오류 방지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사용자가 괄호를 자유롭게 입력해도 정확한 계산이 가능하도록 유도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수학적 표현과 일치하는 자연스러운 입력 경험 제공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SR_06. </a:t>
            </a: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빈 괄호를 방지하는 기능</a:t>
            </a:r>
            <a:endParaRPr/>
          </a:p>
        </p:txBody>
      </p:sp>
      <p:sp>
        <p:nvSpPr>
          <p:cNvPr id="295" name="Google Shape;295;p41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96" name="Google Shape;296;p41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{98EE6C94-AD50-4A4A-AF59-B49B96770E1F}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빈 괄호 입력 방지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97" name="Google Shape;2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26" y="992584"/>
            <a:ext cx="1960950" cy="3198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625" y="956566"/>
            <a:ext cx="1960950" cy="3198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2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SR_06. </a:t>
            </a: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괄호의 개수를 검증하고 빈 괄호를 방지하는 기능</a:t>
            </a:r>
            <a:endParaRPr/>
          </a:p>
        </p:txBody>
      </p:sp>
      <p:graphicFrame>
        <p:nvGraphicFramePr>
          <p:cNvPr id="304" name="Google Shape;304;p42"/>
          <p:cNvGraphicFramePr/>
          <p:nvPr/>
        </p:nvGraphicFramePr>
        <p:xfrm>
          <a:off x="488325" y="116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{98EE6C94-AD50-4A4A-AF59-B49B96770E1F}</a:tableStyleId>
              </a:tblPr>
              <a:tblGrid>
                <a:gridCol w="2214350"/>
                <a:gridCol w="5835400"/>
              </a:tblGrid>
              <a:tr h="19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적용 조건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INPUTTING, CALCULATED 상태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로직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handle_rparen() 내부 괄호 처리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예외 처리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‘()’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 → ‘()’ 전체 자동 삭제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연산자 뒤 ‘)’ 입력 시 → 직전 연산자 제거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연산자만 들어 있는 괄호의 경우 괄호 전체 삭제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0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UX 의도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빈 괄호 입력을 자동 제거하여 불완전 수식 방지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수식 입력 도중 실수로 인한 괄호 오류를 사전에 정정하여 입력 흐름 유지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입력 및 상태 초기화 기능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149" y="1070072"/>
            <a:ext cx="2368900" cy="385120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340"/>
              <a:t>디스플레이</a:t>
            </a:r>
            <a:endParaRPr sz="234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105" name="Google Shape;105;p17"/>
          <p:cNvGraphicFramePr/>
          <p:nvPr/>
        </p:nvGraphicFramePr>
        <p:xfrm>
          <a:off x="3240000" y="13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{98EE6C94-AD50-4A4A-AF59-B49B96770E1F}</a:tableStyleId>
              </a:tblPr>
              <a:tblGrid>
                <a:gridCol w="1431300"/>
                <a:gridCol w="2797225"/>
                <a:gridCol w="1300450"/>
              </a:tblGrid>
              <a:tr h="338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구성 요소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Qt </a:t>
                      </a: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객체명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12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상부 디스플레이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사용자가 입력한 전체 수식 표시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lineEdit_2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12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하부 디스플레이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현재 입력 중인 숫자 또는 계산 결과 표시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lineEdit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12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텍스트 메시지 영역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 오류 발생 시 메시지를 2초간 표시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textBrowser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06" name="Google Shape;106;p17"/>
          <p:cNvGraphicFramePr/>
          <p:nvPr/>
        </p:nvGraphicFramePr>
        <p:xfrm>
          <a:off x="3228125" y="3004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{98EE6C94-AD50-4A4A-AF59-B49B96770E1F}</a:tableStyleId>
              </a:tblPr>
              <a:tblGrid>
                <a:gridCol w="5528975"/>
              </a:tblGrid>
              <a:tr h="262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Note</a:t>
                      </a:r>
                      <a:endParaRPr b="1"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81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 오류, 잘못된 괄호, 중복 소수점 등 </a:t>
                      </a: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실수에 대한 안내 메시지</a:t>
                      </a:r>
                      <a:r>
                        <a:rPr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를 </a:t>
                      </a: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텍스트 메시지 영역</a:t>
                      </a:r>
                      <a:r>
                        <a:rPr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에 표시합니다.  QTimer를 통해 2초 후 자동으로 사라지도록 처리하여 UX를 개선했습니다.</a:t>
                      </a:r>
                      <a:endParaRPr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7" name="Google Shape;107;p17"/>
          <p:cNvSpPr txBox="1"/>
          <p:nvPr/>
        </p:nvSpPr>
        <p:spPr>
          <a:xfrm>
            <a:off x="508600" y="1404575"/>
            <a:ext cx="21300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CCCCCC"/>
                </a:solidFill>
                <a:latin typeface="Noto Sans KR"/>
                <a:ea typeface="Noto Sans KR"/>
                <a:cs typeface="Noto Sans KR"/>
                <a:sym typeface="Noto Sans KR"/>
              </a:rPr>
              <a:t>상부 디스플레이</a:t>
            </a:r>
            <a:endParaRPr b="1" sz="1100">
              <a:solidFill>
                <a:srgbClr val="CCCCC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508600" y="1884150"/>
            <a:ext cx="21300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CCCCCC"/>
                </a:solidFill>
                <a:latin typeface="Noto Sans KR"/>
                <a:ea typeface="Noto Sans KR"/>
                <a:cs typeface="Noto Sans KR"/>
                <a:sym typeface="Noto Sans KR"/>
              </a:rPr>
              <a:t>하</a:t>
            </a:r>
            <a:r>
              <a:rPr b="1" lang="ko" sz="1100">
                <a:solidFill>
                  <a:srgbClr val="CCCCCC"/>
                </a:solidFill>
                <a:latin typeface="Noto Sans KR"/>
                <a:ea typeface="Noto Sans KR"/>
                <a:cs typeface="Noto Sans KR"/>
                <a:sym typeface="Noto Sans KR"/>
              </a:rPr>
              <a:t>부 디스플레이</a:t>
            </a:r>
            <a:endParaRPr b="1" sz="1100">
              <a:solidFill>
                <a:srgbClr val="CCCCC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508600" y="4503700"/>
            <a:ext cx="21300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CCCCCC"/>
                </a:solidFill>
                <a:latin typeface="Noto Sans KR"/>
                <a:ea typeface="Noto Sans KR"/>
                <a:cs typeface="Noto Sans KR"/>
                <a:sym typeface="Noto Sans KR"/>
              </a:rPr>
              <a:t>텍스트 메시지 영역</a:t>
            </a:r>
            <a:endParaRPr b="1" sz="1100">
              <a:solidFill>
                <a:srgbClr val="CCCCC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4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SR_07. </a:t>
            </a: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계산 후 새로운 입력을 초기화하는 기능</a:t>
            </a:r>
            <a:endParaRPr/>
          </a:p>
        </p:txBody>
      </p:sp>
      <p:sp>
        <p:nvSpPr>
          <p:cNvPr id="315" name="Google Shape;315;p44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316" name="Google Shape;316;p44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{98EE6C94-AD50-4A4A-AF59-B49B96770E1F}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완료 상태(CALCULATED)에서 숫자 입력 시 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기존 수식을 초기화하고 새 입력 시작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17" name="Google Shape;31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26" y="992632"/>
            <a:ext cx="1960925" cy="3198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650" y="956572"/>
            <a:ext cx="1960950" cy="3198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5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SR_07. </a:t>
            </a: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계산 후 새로운 입력을 초기화하는 기능</a:t>
            </a:r>
            <a:endParaRPr/>
          </a:p>
        </p:txBody>
      </p:sp>
      <p:graphicFrame>
        <p:nvGraphicFramePr>
          <p:cNvPr id="324" name="Google Shape;324;p45"/>
          <p:cNvGraphicFramePr/>
          <p:nvPr/>
        </p:nvGraphicFramePr>
        <p:xfrm>
          <a:off x="488325" y="116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{98EE6C94-AD50-4A4A-AF59-B49B96770E1F}</a:tableStyleId>
              </a:tblPr>
              <a:tblGrid>
                <a:gridCol w="2214350"/>
                <a:gridCol w="5835400"/>
              </a:tblGrid>
              <a:tr h="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적용 조건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CALCULATED 상태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로직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handle_digit() 내부에서 CALCULATED 상태 감지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→ model.clear() 후 입력 시작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예외 처리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수식 유지가 필요한 경우(예: 연산자 입력)는 초기화하지 않음.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UX 의도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계산 직후 숫자를 입력하면 자동으로 새 수식을 시작할 수 있도록 초기화 처리  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이전 수식이 의도치 않게 이어지는 오류를 방지하여 사용자 혼란 최소화  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실제 계산기와 동일한 흐름을 제공하여 직관적인 UX 구현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6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SR_08. </a:t>
            </a: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 초기화(AC) 또는 부분 삭제(C)를 수행하는 기능</a:t>
            </a:r>
            <a:endParaRPr/>
          </a:p>
        </p:txBody>
      </p:sp>
      <p:sp>
        <p:nvSpPr>
          <p:cNvPr id="330" name="Google Shape;330;p46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331" name="Google Shape;331;p46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{98EE6C94-AD50-4A4A-AF59-B49B96770E1F}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 버튼은 최근 입력만 제거, AC 버튼은 수식 전체 초기화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32" name="Google Shape;33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26" y="992603"/>
            <a:ext cx="1960950" cy="3198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626" y="956568"/>
            <a:ext cx="1960950" cy="3198858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6"/>
          <p:cNvSpPr txBox="1"/>
          <p:nvPr/>
        </p:nvSpPr>
        <p:spPr>
          <a:xfrm>
            <a:off x="3966750" y="2400575"/>
            <a:ext cx="12105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부분 삭제(C)</a:t>
            </a:r>
            <a:endParaRPr b="1"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7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SR_08. </a:t>
            </a: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 초기화(AC) 또는 부분 삭제(C)를 수행하는 기능</a:t>
            </a:r>
            <a:endParaRPr/>
          </a:p>
        </p:txBody>
      </p:sp>
      <p:graphicFrame>
        <p:nvGraphicFramePr>
          <p:cNvPr id="340" name="Google Shape;340;p47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{98EE6C94-AD50-4A4A-AF59-B49B96770E1F}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 버튼은 최근 입력만 제거, AC 버튼은 수식 전체 초기화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41" name="Google Shape;34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26" y="992603"/>
            <a:ext cx="1960950" cy="3198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626" y="956577"/>
            <a:ext cx="1960950" cy="3198848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7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4" name="Google Shape;344;p47"/>
          <p:cNvSpPr txBox="1"/>
          <p:nvPr/>
        </p:nvSpPr>
        <p:spPr>
          <a:xfrm>
            <a:off x="3862075" y="2400575"/>
            <a:ext cx="13740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전체 초기화</a:t>
            </a:r>
            <a:r>
              <a:rPr b="1" lang="ko" sz="13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(AC)</a:t>
            </a:r>
            <a:endParaRPr b="1"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8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SR_08. </a:t>
            </a: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 초기화(AC) 또는 부분 삭제(C)를 수행하는 기능</a:t>
            </a:r>
            <a:endParaRPr/>
          </a:p>
        </p:txBody>
      </p:sp>
      <p:graphicFrame>
        <p:nvGraphicFramePr>
          <p:cNvPr id="350" name="Google Shape;350;p48"/>
          <p:cNvGraphicFramePr/>
          <p:nvPr/>
        </p:nvGraphicFramePr>
        <p:xfrm>
          <a:off x="488325" y="116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{98EE6C94-AD50-4A4A-AF59-B49B96770E1F}</a:tableStyleId>
              </a:tblPr>
              <a:tblGrid>
                <a:gridCol w="2214350"/>
                <a:gridCol w="5835400"/>
              </a:tblGrid>
              <a:tr h="37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적용 조건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모든 상태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6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로직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handle_c(), handle_ac()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→ 각각 model.backspace() / model.reset()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4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예외 처리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C는 입력 중인 숫자만 제거하며, 이전 수식은 유지  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AC는 입력 중인 값과 수식 전체(tokens) 모두 초기화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2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UX 의도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최근 입력만 제거할 수 있는 C 버튼으로 입력 실수 복구 가능  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전체 초기화를 수행하는 AC 버튼으로 빠른 재입력 가능  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실제 계산기와 동일한 기능 분리로 사용자 혼란 최소화  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입력 흐름에 대한 제어 유연성 제공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계산 처리 기능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0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SR_09. </a:t>
            </a:r>
            <a:r>
              <a:rPr lang="ko"/>
              <a:t>중위 수식을 후위 표기법으로 변환하는 기능</a:t>
            </a:r>
            <a:endParaRPr/>
          </a:p>
        </p:txBody>
      </p:sp>
      <p:sp>
        <p:nvSpPr>
          <p:cNvPr id="361" name="Google Shape;361;p50"/>
          <p:cNvSpPr/>
          <p:nvPr/>
        </p:nvSpPr>
        <p:spPr>
          <a:xfrm>
            <a:off x="3789150" y="1298225"/>
            <a:ext cx="3074100" cy="465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3  +  4  *  2  /  (  1  -  5  )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62" name="Google Shape;362;p50"/>
          <p:cNvSpPr/>
          <p:nvPr/>
        </p:nvSpPr>
        <p:spPr>
          <a:xfrm>
            <a:off x="4274925" y="1875475"/>
            <a:ext cx="572100" cy="150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3" name="Google Shape;363;p50"/>
          <p:cNvSpPr/>
          <p:nvPr/>
        </p:nvSpPr>
        <p:spPr>
          <a:xfrm>
            <a:off x="3789150" y="3490725"/>
            <a:ext cx="3074100" cy="465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3  4  2  *  1  5  -  /  + 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64" name="Google Shape;364;p50"/>
          <p:cNvSpPr/>
          <p:nvPr/>
        </p:nvSpPr>
        <p:spPr>
          <a:xfrm>
            <a:off x="2433150" y="1311575"/>
            <a:ext cx="1131300" cy="439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중위 수식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65" name="Google Shape;365;p50"/>
          <p:cNvSpPr/>
          <p:nvPr/>
        </p:nvSpPr>
        <p:spPr>
          <a:xfrm>
            <a:off x="2433150" y="3490725"/>
            <a:ext cx="1131300" cy="439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후위 표기법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66" name="Google Shape;366;p50"/>
          <p:cNvSpPr txBox="1"/>
          <p:nvPr/>
        </p:nvSpPr>
        <p:spPr>
          <a:xfrm>
            <a:off x="3789150" y="2360625"/>
            <a:ext cx="18432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Shunting Yard</a:t>
            </a:r>
            <a:endParaRPr b="1" sz="15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367" name="Google Shape;367;p50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{98EE6C94-AD50-4A4A-AF59-B49B96770E1F}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Shunting Yard 알고리즘으로 중위 수식을 후위 표기법으로 변환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1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SR_09. 중위 수식을 후위 표기법으로 변환하는 기능</a:t>
            </a:r>
            <a:endParaRPr/>
          </a:p>
        </p:txBody>
      </p:sp>
      <p:graphicFrame>
        <p:nvGraphicFramePr>
          <p:cNvPr id="373" name="Google Shape;373;p51"/>
          <p:cNvGraphicFramePr/>
          <p:nvPr/>
        </p:nvGraphicFramePr>
        <p:xfrm>
          <a:off x="488325" y="116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{98EE6C94-AD50-4A4A-AF59-B49B96770E1F}</a:tableStyleId>
              </a:tblPr>
              <a:tblGrid>
                <a:gridCol w="2214350"/>
                <a:gridCol w="5835400"/>
              </a:tblGrid>
              <a:tr h="321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적용 조건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evaluate() 호출 시 내부 처리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로직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evaluate() 시 model.to_postfix() 호출 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→ 연산자 스택과 출력 큐 기반으로 </a:t>
                      </a: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Shunting Yard 알고리즘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구현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0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예외 처리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처리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연산자 우선순위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 오류 방지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6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UX 의도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사용자는 일반 수학 수식 그대로 입력만 하면 됨  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연산자 우선순위와 괄호 처리를 시스템이 자동 처리  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수식 정확도 보장 + 사용자의 입력 부담 최소화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SR_10. </a:t>
            </a:r>
            <a:r>
              <a:rPr lang="ko"/>
              <a:t>후위 표기 수식을 스택으로 계산하는 기능</a:t>
            </a:r>
            <a:endParaRPr/>
          </a:p>
        </p:txBody>
      </p:sp>
      <p:graphicFrame>
        <p:nvGraphicFramePr>
          <p:cNvPr id="379" name="Google Shape;379;p52"/>
          <p:cNvGraphicFramePr/>
          <p:nvPr/>
        </p:nvGraphicFramePr>
        <p:xfrm>
          <a:off x="597225" y="1123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{98EE6C94-AD50-4A4A-AF59-B49B96770E1F}</a:tableStyleId>
              </a:tblPr>
              <a:tblGrid>
                <a:gridCol w="972500"/>
                <a:gridCol w="767375"/>
                <a:gridCol w="767375"/>
                <a:gridCol w="767375"/>
                <a:gridCol w="767375"/>
                <a:gridCol w="767375"/>
                <a:gridCol w="767375"/>
                <a:gridCol w="767375"/>
                <a:gridCol w="767375"/>
                <a:gridCol w="767375"/>
              </a:tblGrid>
              <a:tr h="54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토큰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*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/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+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</a:tr>
              <a:tr h="541900">
                <a:tc row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스택 상태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541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-4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541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8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8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8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8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-2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541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0" name="Google Shape;380;p52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{98EE6C94-AD50-4A4A-AF59-B49B96770E1F}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변환된 후위 표기 수식을 스택을 이용해 계산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3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SR_10. 후위 표기 수식을 스택으로 계산하는 기능</a:t>
            </a:r>
            <a:endParaRPr/>
          </a:p>
        </p:txBody>
      </p:sp>
      <p:graphicFrame>
        <p:nvGraphicFramePr>
          <p:cNvPr id="386" name="Google Shape;386;p53"/>
          <p:cNvGraphicFramePr/>
          <p:nvPr/>
        </p:nvGraphicFramePr>
        <p:xfrm>
          <a:off x="488325" y="116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{98EE6C94-AD50-4A4A-AF59-B49B96770E1F}</a:tableStyleId>
              </a:tblPr>
              <a:tblGrid>
                <a:gridCol w="2214350"/>
                <a:gridCol w="5835400"/>
              </a:tblGrid>
              <a:tr h="321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적용 조건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evaluate()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실행 후 to_postfix() 호출 성공 시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로직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model.evaluate_postfix() 내에서 연산자 발견 시 → 스택에서 피연산자 2개 pop → 연산 수행 후 결과를 다시 push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0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예외 처리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피연산자 부족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0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으로 나누기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스택에 1개 외 값 남을 경우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95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UX 의도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후위 표기 스택 연산을 통해 연산 순서를 시스템이 명확하게 처리  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피연산자 부족, 0 나눗셈 등 오류 발생 시 즉시 “Error” 안내  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괄호, 우선순위가 포함된 복잡한 수식도 안정적으로 계산 가능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340"/>
              <a:t>버튼</a:t>
            </a:r>
            <a:endParaRPr sz="234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115" name="Google Shape;115;p18"/>
          <p:cNvGraphicFramePr/>
          <p:nvPr/>
        </p:nvGraphicFramePr>
        <p:xfrm>
          <a:off x="3240000" y="137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{98EE6C94-AD50-4A4A-AF59-B49B96770E1F}</a:tableStyleId>
              </a:tblPr>
              <a:tblGrid>
                <a:gridCol w="1431300"/>
                <a:gridCol w="1348875"/>
                <a:gridCol w="2749425"/>
              </a:tblGrid>
              <a:tr h="31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버튼 분류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연결된 동작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호출 함수 (Slot)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1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숫자 버튼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숫자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handle_digit(‘7’)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1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소수점 버튼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소수점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handle_digit(‘.’)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1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연산자 버튼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연산자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handle_operator()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1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버튼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handle_lparen(), 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handle_rparen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1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부호 전환 버튼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부호 전환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handle_sign()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1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등호 버튼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수식 계산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handle_equal()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1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 버튼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부분 삭제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handle_c()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1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AC 버튼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전체 초기화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handle_ac()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6" name="Google Shape;116;p1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149" y="1070072"/>
            <a:ext cx="2368900" cy="385120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>
            <a:off x="508600" y="1404575"/>
            <a:ext cx="21300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CCCCCC"/>
                </a:solidFill>
                <a:latin typeface="Noto Sans KR"/>
                <a:ea typeface="Noto Sans KR"/>
                <a:cs typeface="Noto Sans KR"/>
                <a:sym typeface="Noto Sans KR"/>
              </a:rPr>
              <a:t>상부 디스플레이</a:t>
            </a:r>
            <a:endParaRPr b="1" sz="1100">
              <a:solidFill>
                <a:srgbClr val="CCCCC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508600" y="1884150"/>
            <a:ext cx="21300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CCCCCC"/>
                </a:solidFill>
                <a:latin typeface="Noto Sans KR"/>
                <a:ea typeface="Noto Sans KR"/>
                <a:cs typeface="Noto Sans KR"/>
                <a:sym typeface="Noto Sans KR"/>
              </a:rPr>
              <a:t>하부 디스플레이</a:t>
            </a:r>
            <a:endParaRPr b="1" sz="1100">
              <a:solidFill>
                <a:srgbClr val="CCCCC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508600" y="4503700"/>
            <a:ext cx="21300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CCCCCC"/>
                </a:solidFill>
                <a:latin typeface="Noto Sans KR"/>
                <a:ea typeface="Noto Sans KR"/>
                <a:cs typeface="Noto Sans KR"/>
                <a:sym typeface="Noto Sans KR"/>
              </a:rPr>
              <a:t>텍스트 메시지 영역</a:t>
            </a:r>
            <a:endParaRPr b="1" sz="1100">
              <a:solidFill>
                <a:srgbClr val="CCCCC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4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SR_11. </a:t>
            </a:r>
            <a:r>
              <a:rPr lang="ko"/>
              <a:t>괄호와 연산자를 자동 보완하는 기능</a:t>
            </a:r>
            <a:r>
              <a:rPr lang="ko"/>
              <a:t> </a:t>
            </a:r>
            <a:endParaRPr/>
          </a:p>
        </p:txBody>
      </p:sp>
      <p:graphicFrame>
        <p:nvGraphicFramePr>
          <p:cNvPr id="392" name="Google Shape;392;p54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{98EE6C94-AD50-4A4A-AF59-B49B96770E1F}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시도 시, 자동으로 괄호 쌍을 맞추고, 수식 말단의 불완전한 연산자를 제거하여 계산 가능하도록 보장함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93" name="Google Shape;39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25" y="990417"/>
            <a:ext cx="1960950" cy="3198833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4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5" name="Google Shape;39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625" y="956565"/>
            <a:ext cx="1960950" cy="3198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5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SR_11. 괄호와 연산자를 자동 보완하는 기능</a:t>
            </a:r>
            <a:endParaRPr/>
          </a:p>
        </p:txBody>
      </p:sp>
      <p:graphicFrame>
        <p:nvGraphicFramePr>
          <p:cNvPr id="401" name="Google Shape;401;p55"/>
          <p:cNvGraphicFramePr/>
          <p:nvPr/>
        </p:nvGraphicFramePr>
        <p:xfrm>
          <a:off x="488325" y="116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{98EE6C94-AD50-4A4A-AF59-B49B96770E1F}</a:tableStyleId>
              </a:tblPr>
              <a:tblGrid>
                <a:gridCol w="2214350"/>
                <a:gridCol w="5835400"/>
              </a:tblGrid>
              <a:tr h="507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적용 조건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수식 평가 전(evaluate())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입력 시(handle_lparen/input_rparen())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7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로직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evaluate() 시 `_auto_complete_expression()`을 통해 </a:t>
                      </a: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쌍과 불완전 연산자 자동 보완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 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input_rparen()에서는 </a:t>
                      </a: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빈 괄호 `()` 감지 시 자동 제거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7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예외 처리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() 형태의 빈 괄호 입력시 자동 삭제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수식 평가 시 괄호 개수 부족하면 자동 추가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75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UX 의도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괄호 오류로 인한 수식 실패를 방지하고,  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수식 말단의 불완전한 연산자를 정리하여 계산 가능성을 자동 확보  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사용자의 실수 입력을 보완해 입력 부담을 줄이고 계산 성공률을 높임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예외 처리 및 결과 출력 기능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7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SR_12. </a:t>
            </a:r>
            <a:r>
              <a:rPr lang="ko"/>
              <a:t>에러 발생 시 오류 메시지를 출력하는 기능</a:t>
            </a:r>
            <a:endParaRPr/>
          </a:p>
        </p:txBody>
      </p:sp>
      <p:sp>
        <p:nvSpPr>
          <p:cNvPr id="412" name="Google Shape;412;p57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413" name="Google Shape;413;p57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{98EE6C94-AD50-4A4A-AF59-B49B96770E1F}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evaluate 중 오류 발생 시 사용자에게 메시지를 자동 출력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14" name="Google Shape;41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9650" y="956635"/>
            <a:ext cx="1960925" cy="3198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3425" y="992642"/>
            <a:ext cx="1960925" cy="3198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8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SR_12. 에러 발생 시 오류 메시지를 출력하는 기능</a:t>
            </a:r>
            <a:endParaRPr/>
          </a:p>
        </p:txBody>
      </p:sp>
      <p:graphicFrame>
        <p:nvGraphicFramePr>
          <p:cNvPr id="421" name="Google Shape;421;p58"/>
          <p:cNvGraphicFramePr/>
          <p:nvPr/>
        </p:nvGraphicFramePr>
        <p:xfrm>
          <a:off x="488325" y="116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{98EE6C94-AD50-4A4A-AF59-B49B96770E1F}</a:tableStyleId>
              </a:tblPr>
              <a:tblGrid>
                <a:gridCol w="2214350"/>
                <a:gridCol w="5835400"/>
              </a:tblGrid>
              <a:tr h="270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적용 조건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후위 표기 수식 평가(evaluate_postfix)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과정에서 </a:t>
                      </a: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0으로 나누기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또는 </a:t>
                      </a: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피연산자 부족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등 오류 발생 시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로직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model.evaluate_postfix()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에서 후위 수식 계산 중 계산 오류가 발생하면 “Error”를 반환하고 계산기를 오류 상태로 전환함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0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예외 처리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0으로 나누기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스택에 1개 외 값 남을 경우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UX 의도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잘못된 수식 입력 시 “Error” 메시지를 통해 피드백 제공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9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SR_13. </a:t>
            </a:r>
            <a:r>
              <a:rPr lang="ko"/>
              <a:t>입력 UX 보완 메시지를 출력하는 기능</a:t>
            </a:r>
            <a:endParaRPr/>
          </a:p>
        </p:txBody>
      </p:sp>
      <p:sp>
        <p:nvSpPr>
          <p:cNvPr id="427" name="Google Shape;427;p59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428" name="Google Shape;428;p59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{98EE6C94-AD50-4A4A-AF59-B49B96770E1F}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입력 실수(소수점 중복, 연산자 누락 등)에 대해 즉시 메시지 출력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29" name="Google Shape;42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9652" y="956560"/>
            <a:ext cx="1960950" cy="3198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3427" y="992622"/>
            <a:ext cx="1960925" cy="3198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0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SR_13. 입력 UX 보완 메시지를 출력하는 기능</a:t>
            </a:r>
            <a:endParaRPr/>
          </a:p>
        </p:txBody>
      </p:sp>
      <p:graphicFrame>
        <p:nvGraphicFramePr>
          <p:cNvPr id="436" name="Google Shape;436;p60"/>
          <p:cNvGraphicFramePr/>
          <p:nvPr/>
        </p:nvGraphicFramePr>
        <p:xfrm>
          <a:off x="488325" y="116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{98EE6C94-AD50-4A4A-AF59-B49B96770E1F}</a:tableStyleId>
              </a:tblPr>
              <a:tblGrid>
                <a:gridCol w="2214350"/>
                <a:gridCol w="5835400"/>
              </a:tblGrid>
              <a:tr h="6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적용 조건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handle_digit(), handle_operator() 내 예외 코드 감지 시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로직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“TOO_LONG”, “MULTIPLE_DOT”, “NO_OPERATION” 등 문자열 반환 후 메시지 출력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예외 처리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소수점 중복, 숫자 뒤 연산자 누락, 입력 길이 초과 등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5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UX 의도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실수를 즉시 알려줌으로써 정정 기회를 제공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 → 오류 → 안내 → 재입력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의 자연스러운 입력 루프 형성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1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SR_14. </a:t>
            </a:r>
            <a:r>
              <a:rPr lang="ko"/>
              <a:t>수식과 결과를 라인에 나누어 출력하는 기능</a:t>
            </a:r>
            <a:endParaRPr/>
          </a:p>
        </p:txBody>
      </p:sp>
      <p:sp>
        <p:nvSpPr>
          <p:cNvPr id="442" name="Google Shape;442;p61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443" name="Google Shape;443;p61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{98EE6C94-AD50-4A4A-AF59-B49B96770E1F}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수식과 결과를 각각 다른 영역(lineEdit, lineEdit_2)에 분리하여 출력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44" name="Google Shape;44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26" y="992619"/>
            <a:ext cx="1960925" cy="3198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650" y="956585"/>
            <a:ext cx="1960950" cy="3198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2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SR_14. 수식과 결과를 라인에 나누어 출력하는 기능</a:t>
            </a:r>
            <a:endParaRPr/>
          </a:p>
        </p:txBody>
      </p:sp>
      <p:graphicFrame>
        <p:nvGraphicFramePr>
          <p:cNvPr id="451" name="Google Shape;451;p62"/>
          <p:cNvGraphicFramePr/>
          <p:nvPr/>
        </p:nvGraphicFramePr>
        <p:xfrm>
          <a:off x="488325" y="116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{98EE6C94-AD50-4A4A-AF59-B49B96770E1F}</a:tableStyleId>
              </a:tblPr>
              <a:tblGrid>
                <a:gridCol w="2214350"/>
                <a:gridCol w="5835400"/>
              </a:tblGrid>
              <a:tr h="321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적용 조건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모든 상태에서 update_display() 호출 시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로직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view.update_expression_display(tokens), view.update_result_display(current)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0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예외 처리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소수점 처리 (ex. 8.0 → “8”)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결과가 없을 경우 “0” 표시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95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UX 의도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수식과 결과의 시각적 분리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계산 흐름을 더 직관적으로 이해할 수 있음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실제 계산기 디스플레이와 유사한 구조 유지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3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SR_15. </a:t>
            </a:r>
            <a:r>
              <a:rPr lang="ko"/>
              <a:t>정수 결과 시 .0을 제거하여 출력하는 기능</a:t>
            </a:r>
            <a:endParaRPr/>
          </a:p>
        </p:txBody>
      </p:sp>
      <p:sp>
        <p:nvSpPr>
          <p:cNvPr id="457" name="Google Shape;457;p63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458" name="Google Shape;458;p63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{98EE6C94-AD50-4A4A-AF59-B49B96770E1F}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결과가 .0으로 끝나는 정수일 경우, .0을 제거하여 깔끔하게 출력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59" name="Google Shape;45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27" y="992585"/>
            <a:ext cx="1960950" cy="3198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626" y="956572"/>
            <a:ext cx="1960950" cy="3198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</a:t>
            </a: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lang="ko"/>
              <a:t>설계 특징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4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SR_15. 정수 결과 시 .0을 제거하여 출력하는 기능</a:t>
            </a:r>
            <a:endParaRPr/>
          </a:p>
        </p:txBody>
      </p:sp>
      <p:graphicFrame>
        <p:nvGraphicFramePr>
          <p:cNvPr id="466" name="Google Shape;466;p64"/>
          <p:cNvGraphicFramePr/>
          <p:nvPr/>
        </p:nvGraphicFramePr>
        <p:xfrm>
          <a:off x="488325" y="116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{98EE6C94-AD50-4A4A-AF59-B49B96770E1F}</a:tableStyleId>
              </a:tblPr>
              <a:tblGrid>
                <a:gridCol w="2214350"/>
                <a:gridCol w="5835400"/>
              </a:tblGrid>
              <a:tr h="6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적용 조건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evaluated() 후 상태가 CALCULATED인 경우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로직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view.update_result_display() 내부에서 float → int 캐스팅 수행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예외 처리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.0 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외의 소수점 포함 수(예: 2.5)는 그대로 유지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5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UX 의도</a:t>
                      </a:r>
                      <a:endParaRPr b="1" sz="1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“5.0”</a:t>
                      </a: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이 아닌 ‘5’로 보여주는 직관적인 정리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결과 해석을 더 명확하게 하고, 계산기의 실제 출력 방식과 일치</a:t>
                      </a:r>
                      <a:endParaRPr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</a:t>
            </a: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lang="ko"/>
              <a:t>테스트 및 검증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6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테스트 - 초기상태 입력 처리</a:t>
            </a:r>
            <a:endParaRPr/>
          </a:p>
        </p:txBody>
      </p:sp>
      <p:graphicFrame>
        <p:nvGraphicFramePr>
          <p:cNvPr id="477" name="Google Shape;477;p66"/>
          <p:cNvGraphicFramePr/>
          <p:nvPr/>
        </p:nvGraphicFramePr>
        <p:xfrm>
          <a:off x="326375" y="117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{98EE6C94-AD50-4A4A-AF59-B49B96770E1F}</a:tableStyleId>
              </a:tblPr>
              <a:tblGrid>
                <a:gridCol w="797325"/>
                <a:gridCol w="2235450"/>
                <a:gridCol w="1837875"/>
                <a:gridCol w="1269900"/>
                <a:gridCol w="1276575"/>
                <a:gridCol w="594450"/>
              </a:tblGrid>
              <a:tr h="28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TC_ID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시나리오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결과(하단)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결과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TC_01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초기상태 → 입력 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TC_02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초기상태 → AC 또는 C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AC 또는 C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TC_03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초기상태 → =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TC_04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초기상태 → (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TC_05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초기상태 → )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TC_06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초기상태 → ±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±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TC_07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초기상태 → 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소수점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TC_08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초기상태 → 0 2회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 → 0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TC_09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초기상태 → 0이 아닌 숫자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1부터 9까지의 임의의 수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입력과 동일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7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테스트 - 오류 </a:t>
            </a:r>
            <a:r>
              <a:rPr lang="ko"/>
              <a:t>직후 입력 처리</a:t>
            </a:r>
            <a:endParaRPr/>
          </a:p>
        </p:txBody>
      </p:sp>
      <p:graphicFrame>
        <p:nvGraphicFramePr>
          <p:cNvPr id="483" name="Google Shape;483;p67"/>
          <p:cNvGraphicFramePr/>
          <p:nvPr/>
        </p:nvGraphicFramePr>
        <p:xfrm>
          <a:off x="326375" y="117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{98EE6C94-AD50-4A4A-AF59-B49B96770E1F}</a:tableStyleId>
              </a:tblPr>
              <a:tblGrid>
                <a:gridCol w="797325"/>
                <a:gridCol w="2235450"/>
                <a:gridCol w="1837875"/>
                <a:gridCol w="1269900"/>
                <a:gridCol w="1276575"/>
                <a:gridCol w="594450"/>
              </a:tblGrid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TC_ID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시나리오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결과(상단)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결과(하단)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결과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TC_10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상태 → 숫자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1/0= → 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TC_11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상태 →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연산자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1/0= → +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TC_12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상태 → (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1/0= → (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TC_13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상태 → )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1/0= → 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TC_14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상태 → 소수점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1/0= → 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TC_15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상태 → ±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1/0= → ±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TC_16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상태 → C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1/0= → C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TC_17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상태 → AC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1/0= → AC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TC_18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상태 → =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1/0==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8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테스트 - </a:t>
            </a:r>
            <a:r>
              <a:rPr lang="ko"/>
              <a:t>계산</a:t>
            </a:r>
            <a:r>
              <a:rPr lang="ko"/>
              <a:t> 직후 입력 처리</a:t>
            </a:r>
            <a:endParaRPr/>
          </a:p>
        </p:txBody>
      </p:sp>
      <p:graphicFrame>
        <p:nvGraphicFramePr>
          <p:cNvPr id="489" name="Google Shape;489;p68"/>
          <p:cNvGraphicFramePr/>
          <p:nvPr/>
        </p:nvGraphicFramePr>
        <p:xfrm>
          <a:off x="326375" y="117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{98EE6C94-AD50-4A4A-AF59-B49B96770E1F}</a:tableStyleId>
              </a:tblPr>
              <a:tblGrid>
                <a:gridCol w="797325"/>
                <a:gridCol w="2235450"/>
                <a:gridCol w="1837875"/>
                <a:gridCol w="1269900"/>
                <a:gridCol w="1276575"/>
                <a:gridCol w="594450"/>
              </a:tblGrid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TC_ID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시나리오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결과(상단)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결과(하단)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결과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TC_19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직후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→ 숫자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1+2= → 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TC_20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직후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→ 연산자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1+2= → +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 +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TC_21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직후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→ (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1+2= → (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 * (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직후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→ )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1+2= → 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직후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→ 소수점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1+2= → 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TC_24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직후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→ ±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1+2= → ±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직후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→ C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1+2= → C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TC_26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직후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→ AC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1+2= → AC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TC_27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직후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→ =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1+2= → 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9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테스트 - </a:t>
            </a:r>
            <a:r>
              <a:rPr lang="ko"/>
              <a:t>우선순위 및 괄호</a:t>
            </a:r>
            <a:endParaRPr/>
          </a:p>
        </p:txBody>
      </p:sp>
      <p:graphicFrame>
        <p:nvGraphicFramePr>
          <p:cNvPr id="495" name="Google Shape;495;p69"/>
          <p:cNvGraphicFramePr/>
          <p:nvPr/>
        </p:nvGraphicFramePr>
        <p:xfrm>
          <a:off x="326375" y="117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{98EE6C94-AD50-4A4A-AF59-B49B96770E1F}</a:tableStyleId>
              </a:tblPr>
              <a:tblGrid>
                <a:gridCol w="797325"/>
                <a:gridCol w="2235450"/>
                <a:gridCol w="1837875"/>
                <a:gridCol w="1269900"/>
                <a:gridCol w="1276575"/>
                <a:gridCol w="594450"/>
              </a:tblGrid>
              <a:tr h="28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TC_ID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시나리오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결과(상단)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결과(하단)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결과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TC_28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곱셈 우선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1+2*3=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1+2*3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7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TC_29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괄호로 우선순위 변경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(1+2)*3=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(1+2)*3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9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TC_30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중첩 괄호 계산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(1+(2+3))*2=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(1+(2+3))*2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TC_32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안 곱셈 먼저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1+(2*3)=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1+(2*3)=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7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TC_33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괄호만 사용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((3))=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((3))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TC_34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생략 곱셈 테스트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2(3+4)=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2*(3+4)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14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TC_36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연속 괄호 닫기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(1+2) → 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(1+2)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TC_37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안 연산자 끝남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(1+)=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0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테스트 - </a:t>
            </a:r>
            <a:r>
              <a:rPr lang="ko"/>
              <a:t>오류 감지</a:t>
            </a:r>
            <a:endParaRPr/>
          </a:p>
        </p:txBody>
      </p:sp>
      <p:graphicFrame>
        <p:nvGraphicFramePr>
          <p:cNvPr id="501" name="Google Shape;501;p70"/>
          <p:cNvGraphicFramePr/>
          <p:nvPr/>
        </p:nvGraphicFramePr>
        <p:xfrm>
          <a:off x="326375" y="117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{98EE6C94-AD50-4A4A-AF59-B49B96770E1F}</a:tableStyleId>
              </a:tblPr>
              <a:tblGrid>
                <a:gridCol w="797325"/>
                <a:gridCol w="2235450"/>
                <a:gridCol w="1837875"/>
                <a:gridCol w="1269900"/>
                <a:gridCol w="1276575"/>
                <a:gridCol w="594450"/>
              </a:tblGrid>
              <a:tr h="28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TC_ID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시나리오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결과(상단)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결과(하단)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결과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TC_40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0으로 나누기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Error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1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테스트 - 오류 </a:t>
            </a:r>
            <a:r>
              <a:rPr lang="ko"/>
              <a:t>방지 및 오류 정정</a:t>
            </a:r>
            <a:endParaRPr/>
          </a:p>
        </p:txBody>
      </p:sp>
      <p:graphicFrame>
        <p:nvGraphicFramePr>
          <p:cNvPr id="507" name="Google Shape;507;p71"/>
          <p:cNvGraphicFramePr/>
          <p:nvPr/>
        </p:nvGraphicFramePr>
        <p:xfrm>
          <a:off x="326375" y="117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{98EE6C94-AD50-4A4A-AF59-B49B96770E1F}</a:tableStyleId>
              </a:tblPr>
              <a:tblGrid>
                <a:gridCol w="797325"/>
                <a:gridCol w="2235450"/>
                <a:gridCol w="1837875"/>
                <a:gridCol w="1269900"/>
                <a:gridCol w="1276575"/>
                <a:gridCol w="594450"/>
              </a:tblGrid>
              <a:tr h="28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TC_ID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시나리오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결과(상단)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결과(하단)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결과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TC_41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이중 닫힘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(2+3) → 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(2+3)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TC_42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안 연산자로 끝남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(4+ 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→ 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(4)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TC_43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연속 연산자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5+ → -3=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5 - 3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TC_44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소수점 중복 입력 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2.3 → 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2.3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TC_39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연산자 끝 수식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5+ → 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5+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Error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2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테스트 - </a:t>
            </a:r>
            <a:r>
              <a:rPr lang="ko"/>
              <a:t>초기화</a:t>
            </a:r>
            <a:endParaRPr/>
          </a:p>
        </p:txBody>
      </p:sp>
      <p:graphicFrame>
        <p:nvGraphicFramePr>
          <p:cNvPr id="513" name="Google Shape;513;p72"/>
          <p:cNvGraphicFramePr/>
          <p:nvPr/>
        </p:nvGraphicFramePr>
        <p:xfrm>
          <a:off x="326375" y="117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{98EE6C94-AD50-4A4A-AF59-B49B96770E1F}</a:tableStyleId>
              </a:tblPr>
              <a:tblGrid>
                <a:gridCol w="797325"/>
                <a:gridCol w="2235450"/>
                <a:gridCol w="1837875"/>
                <a:gridCol w="1269900"/>
                <a:gridCol w="1276575"/>
                <a:gridCol w="594450"/>
              </a:tblGrid>
              <a:tr h="28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TC_ID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시나리오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결과(상단)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결과(하단)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결과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TC_41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이중 닫힘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(2+3) → 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(2+3)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TC_42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안 연산자로 끝남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(4+ → 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(4)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TC_43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연속 연산자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5+ → -3=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5 - 3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TC_44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소수점 중복 입력 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2.3 → 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2.3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TC_45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미닫힘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(3+(3+(3+3=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(3+(3+(3+3)))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MVC </a:t>
            </a:r>
            <a:r>
              <a:rPr lang="ko"/>
              <a:t>구조</a:t>
            </a:r>
            <a:endParaRPr/>
          </a:p>
        </p:txBody>
      </p:sp>
      <p:graphicFrame>
        <p:nvGraphicFramePr>
          <p:cNvPr id="131" name="Google Shape;131;p20"/>
          <p:cNvGraphicFramePr/>
          <p:nvPr/>
        </p:nvGraphicFramePr>
        <p:xfrm>
          <a:off x="3240000" y="13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{98EE6C94-AD50-4A4A-AF59-B49B96770E1F}</a:tableStyleId>
              </a:tblPr>
              <a:tblGrid>
                <a:gridCol w="1521100"/>
                <a:gridCol w="4008500"/>
              </a:tblGrid>
              <a:tr h="31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내용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PyQt 앱을 Model, View, Controller로 역할 분리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각 모듈은 서로 직접 접근하지 않고 Controller를 통해 간접 연결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32" name="Google Shape;132;p20"/>
          <p:cNvGraphicFramePr/>
          <p:nvPr/>
        </p:nvGraphicFramePr>
        <p:xfrm>
          <a:off x="3228125" y="24316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{98EE6C94-AD50-4A4A-AF59-B49B96770E1F}</a:tableStyleId>
              </a:tblPr>
              <a:tblGrid>
                <a:gridCol w="1532975"/>
                <a:gridCol w="3996025"/>
              </a:tblGrid>
              <a:tr h="2625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각 요소별 설명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hMerge="1"/>
              </a:tr>
              <a:tr h="476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Controller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중심 허브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. View와 Model 모두를 알고 있고, 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호출과 반영을 직접 처리함.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476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Model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로직, 상태 처리 전담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. 직접 UI 업데이트는 하지 않음.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476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View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인터페이스와 signal 전달자 역할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. 자체 로직 없음.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33" name="Google Shape;133;p20"/>
          <p:cNvSpPr/>
          <p:nvPr/>
        </p:nvSpPr>
        <p:spPr>
          <a:xfrm>
            <a:off x="356550" y="1452575"/>
            <a:ext cx="2500200" cy="4299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View</a:t>
            </a:r>
            <a:endParaRPr b="1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4" name="Google Shape;134;p20"/>
          <p:cNvSpPr/>
          <p:nvPr/>
        </p:nvSpPr>
        <p:spPr>
          <a:xfrm>
            <a:off x="356550" y="2742400"/>
            <a:ext cx="2500200" cy="4299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Controller</a:t>
            </a:r>
            <a:endParaRPr b="1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5" name="Google Shape;135;p20"/>
          <p:cNvSpPr/>
          <p:nvPr/>
        </p:nvSpPr>
        <p:spPr>
          <a:xfrm>
            <a:off x="356550" y="4032225"/>
            <a:ext cx="2500200" cy="4299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Model</a:t>
            </a:r>
            <a:endParaRPr b="1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6" name="Google Shape;136;p20"/>
          <p:cNvSpPr/>
          <p:nvPr/>
        </p:nvSpPr>
        <p:spPr>
          <a:xfrm>
            <a:off x="1328875" y="2026388"/>
            <a:ext cx="225000" cy="572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20"/>
          <p:cNvSpPr/>
          <p:nvPr/>
        </p:nvSpPr>
        <p:spPr>
          <a:xfrm>
            <a:off x="1328875" y="3316213"/>
            <a:ext cx="225000" cy="572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" name="Google Shape;138;p20"/>
          <p:cNvSpPr/>
          <p:nvPr/>
        </p:nvSpPr>
        <p:spPr>
          <a:xfrm rot="10800000">
            <a:off x="1626525" y="2026388"/>
            <a:ext cx="225000" cy="572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p20"/>
          <p:cNvSpPr/>
          <p:nvPr/>
        </p:nvSpPr>
        <p:spPr>
          <a:xfrm rot="10800000">
            <a:off x="1626525" y="3316213"/>
            <a:ext cx="225000" cy="572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680650" y="2085325"/>
            <a:ext cx="8136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signal</a:t>
            </a:r>
            <a:endParaRPr b="1" sz="1300">
              <a:solidFill>
                <a:srgbClr val="999999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816475" y="3407088"/>
            <a:ext cx="8136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호출</a:t>
            </a:r>
            <a:endParaRPr b="1" sz="1300">
              <a:solidFill>
                <a:srgbClr val="999999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2" name="Google Shape;142;p20"/>
          <p:cNvSpPr txBox="1"/>
          <p:nvPr/>
        </p:nvSpPr>
        <p:spPr>
          <a:xfrm>
            <a:off x="1775325" y="3407100"/>
            <a:ext cx="9723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계산 결과</a:t>
            </a:r>
            <a:endParaRPr b="1" sz="1300">
              <a:solidFill>
                <a:srgbClr val="999999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3" name="Google Shape;143;p20"/>
          <p:cNvSpPr txBox="1"/>
          <p:nvPr/>
        </p:nvSpPr>
        <p:spPr>
          <a:xfrm>
            <a:off x="1811850" y="2085325"/>
            <a:ext cx="1336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update_xxx()</a:t>
            </a:r>
            <a:endParaRPr b="1" sz="1300">
              <a:solidFill>
                <a:srgbClr val="999999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상태 기반 입력 처리</a:t>
            </a:r>
            <a:endParaRPr/>
          </a:p>
        </p:txBody>
      </p:sp>
      <p:graphicFrame>
        <p:nvGraphicFramePr>
          <p:cNvPr id="149" name="Google Shape;149;p21"/>
          <p:cNvGraphicFramePr/>
          <p:nvPr/>
        </p:nvGraphicFramePr>
        <p:xfrm>
          <a:off x="3240000" y="13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{98EE6C94-AD50-4A4A-AF59-B49B96770E1F}</a:tableStyleId>
              </a:tblPr>
              <a:tblGrid>
                <a:gridCol w="1521100"/>
                <a:gridCol w="4008500"/>
              </a:tblGrid>
              <a:tr h="31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내용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CalcState 상태(Enum)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◦READY, INPUTTING, CALCULATED, ERROR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각 상태에 따라 입력 흐름을 제어함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◦CALCULATED 상태에서 숫자 입력 시 자동 초기화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◦ERROR 상태에서 입력 시 자동 리셋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 무결성 유지 및 사용자 의도 반영 설계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예시 흐름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완료(CALCULATED) 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→ 숫자 입력 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→ 수식 초기화 후 입력 시작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에러 발생(ERROR) 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→ 숫자 입력 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→ 전체 리셋 후 입력 시작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50" name="Google Shape;1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00" y="1019500"/>
            <a:ext cx="2618401" cy="3927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괄호/소수점 자동 보완 처리</a:t>
            </a:r>
            <a:endParaRPr/>
          </a:p>
        </p:txBody>
      </p:sp>
      <p:graphicFrame>
        <p:nvGraphicFramePr>
          <p:cNvPr id="156" name="Google Shape;156;p22"/>
          <p:cNvGraphicFramePr/>
          <p:nvPr/>
        </p:nvGraphicFramePr>
        <p:xfrm>
          <a:off x="3240000" y="13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{98EE6C94-AD50-4A4A-AF59-B49B96770E1F}</a:tableStyleId>
              </a:tblPr>
              <a:tblGrid>
                <a:gridCol w="1521100"/>
                <a:gridCol w="4008500"/>
              </a:tblGrid>
              <a:tr h="1449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내용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여는 괄호 뒤에 숫자 없이 닫는 괄호 입력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→ 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여는 괄호 자동 삭제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소수점 입력시 0. 또는 -0. 자동 보완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수식 평가 전 괄호 개수 자동 맞춤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→ evaluate()에서 여는 괄호 수에 따라 자동 닫힘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UX 목적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 실수 방지 (빈 괄호 자동 제거 등)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소수점 입력 혼란 해소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누락으로 인한 수식 오류 사전 방지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57" name="Google Shape;1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150" y="1070075"/>
            <a:ext cx="2368900" cy="3855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암시적 곱셈 처리</a:t>
            </a:r>
            <a:endParaRPr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150" y="1070075"/>
            <a:ext cx="2368900" cy="38669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4" name="Google Shape;164;p23"/>
          <p:cNvGraphicFramePr/>
          <p:nvPr/>
        </p:nvGraphicFramePr>
        <p:xfrm>
          <a:off x="3240000" y="13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{98EE6C94-AD50-4A4A-AF59-B49B96770E1F}</a:tableStyleId>
              </a:tblPr>
              <a:tblGrid>
                <a:gridCol w="1521100"/>
                <a:gridCol w="4008500"/>
              </a:tblGrid>
              <a:tr h="44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내용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암묵적 곱셈 자동 삽입 조건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◦숫자 뒤에 여는 괄호 입력 → 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highlight>
                            <a:srgbClr val="EFEFE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예: 2( → 2*(</a:t>
                      </a:r>
                      <a:endParaRPr sz="1200">
                        <a:solidFill>
                          <a:srgbClr val="434343"/>
                        </a:solidFill>
                        <a:highlight>
                          <a:srgbClr val="EFEFEF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◦닫는 괄호 뒤에 숫자 입력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→ 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highlight>
                            <a:srgbClr val="EFEFE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예: )2 → )*2</a:t>
                      </a:r>
                      <a:endParaRPr sz="1200">
                        <a:solidFill>
                          <a:srgbClr val="434343"/>
                        </a:solidFill>
                        <a:highlight>
                          <a:srgbClr val="EFEFEF"/>
                        </a:highlight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구현 방식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input_lparen(), input_digit() 등에서 tokens 상태를 확인하여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highlight>
                            <a:srgbClr val="EFEFE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*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자동 삽입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효과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highlight>
                            <a:srgbClr val="EFEFEF"/>
                          </a:highlight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*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생략에도 정확한 수식 인식 가능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실제 계산기와 유사한 입력 경험 제공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